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Arimo Bold" panose="020B0604020202020204" charset="0"/>
      <p:regular r:id="rId14"/>
    </p:embeddedFont>
    <p:embeddedFont>
      <p:font typeface="Bitter" panose="020B0604020202020204" charset="0"/>
      <p:regular r:id="rId15"/>
    </p:embeddedFont>
    <p:embeddedFont>
      <p:font typeface="Bitter Bold" panose="020B0604020202020204" charset="0"/>
      <p:regular r:id="rId16"/>
    </p:embeddedFont>
    <p:embeddedFont>
      <p:font typeface="Bitter Italics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874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26.05.2025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01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 descr="preencoded.png"/>
          <p:cNvSpPr/>
          <p:nvPr/>
        </p:nvSpPr>
        <p:spPr>
          <a:xfrm>
            <a:off x="11087100" y="0"/>
            <a:ext cx="7200900" cy="10287000"/>
          </a:xfrm>
          <a:custGeom>
            <a:avLst/>
            <a:gdLst/>
            <a:ahLst/>
            <a:cxnLst/>
            <a:rect l="l" t="t" r="r" b="b"/>
            <a:pathLst>
              <a:path w="7200900" h="102870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92238" y="2375511"/>
            <a:ext cx="9445526" cy="2995845"/>
            <a:chOff x="0" y="0"/>
            <a:chExt cx="12594035" cy="399446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594035" cy="3994460"/>
            </a:xfrm>
            <a:custGeom>
              <a:avLst/>
              <a:gdLst/>
              <a:ahLst/>
              <a:cxnLst/>
              <a:rect l="l" t="t" r="r" b="b"/>
              <a:pathLst>
                <a:path w="12594035" h="3994460">
                  <a:moveTo>
                    <a:pt x="0" y="0"/>
                  </a:moveTo>
                  <a:lnTo>
                    <a:pt x="12594035" y="0"/>
                  </a:lnTo>
                  <a:lnTo>
                    <a:pt x="12594035" y="3994460"/>
                  </a:lnTo>
                  <a:lnTo>
                    <a:pt x="0" y="39944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12594035" cy="405161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Predictive Modeling for Heart Disease Diagnosis Using Machine Learning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685681"/>
            <a:ext cx="9445526" cy="453629"/>
            <a:chOff x="0" y="0"/>
            <a:chExt cx="12594035" cy="6048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•</a:t>
              </a:r>
              <a:r>
                <a:rPr lang="en-US" sz="2187" i="1">
                  <a:solidFill>
                    <a:srgbClr val="C2C4B5"/>
                  </a:solidFill>
                  <a:latin typeface="Bitter Italics"/>
                  <a:ea typeface="Bitter Italics"/>
                  <a:cs typeface="Bitter Italics"/>
                  <a:sym typeface="Bitter Italics"/>
                </a:rPr>
                <a:t>Authors: Ramiz, Jalil, Parviz, Rashad, Xanahmad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6458247"/>
            <a:ext cx="9445526" cy="453629"/>
            <a:chOff x="0" y="0"/>
            <a:chExt cx="12594035" cy="6048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•</a:t>
              </a:r>
              <a:r>
                <a:rPr lang="en-US" sz="2187" i="1">
                  <a:solidFill>
                    <a:srgbClr val="C2C4B5"/>
                  </a:solidFill>
                  <a:latin typeface="Bitter Italics"/>
                  <a:ea typeface="Bitter Italics"/>
                  <a:cs typeface="Bitter Italics"/>
                  <a:sym typeface="Bitter Italics"/>
                </a:rPr>
                <a:t>Institution: Khazar University, Computer Science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92238" y="7230815"/>
            <a:ext cx="9445526" cy="453629"/>
            <a:chOff x="0" y="0"/>
            <a:chExt cx="12594035" cy="60483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•</a:t>
              </a:r>
              <a:r>
                <a:rPr lang="en-US" sz="2187" i="1">
                  <a:solidFill>
                    <a:srgbClr val="C2C4B5"/>
                  </a:solidFill>
                  <a:latin typeface="Bitter Italics"/>
                  <a:ea typeface="Bitter Italics"/>
                  <a:cs typeface="Bitter Italics"/>
                  <a:sym typeface="Bitter Italics"/>
                </a:rPr>
                <a:t>Date: 05/28/2025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01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92238" y="3017044"/>
            <a:ext cx="7088237" cy="885974"/>
            <a:chOff x="0" y="0"/>
            <a:chExt cx="9450983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945098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Conclusion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4470052"/>
            <a:ext cx="637878" cy="637878"/>
            <a:chOff x="0" y="0"/>
            <a:chExt cx="850503" cy="85050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B3C3E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98575" y="4523185"/>
            <a:ext cx="425202" cy="531614"/>
            <a:chOff x="0" y="0"/>
            <a:chExt cx="566937" cy="7088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C2C4B5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913632" y="4523185"/>
            <a:ext cx="7053262" cy="1063229"/>
            <a:chOff x="0" y="0"/>
            <a:chExt cx="9404350" cy="14176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404350" cy="1417638"/>
            </a:xfrm>
            <a:custGeom>
              <a:avLst/>
              <a:gdLst/>
              <a:ahLst/>
              <a:cxnLst/>
              <a:rect l="l" t="t" r="r" b="b"/>
              <a:pathLst>
                <a:path w="9404350" h="1417638">
                  <a:moveTo>
                    <a:pt x="0" y="0"/>
                  </a:moveTo>
                  <a:lnTo>
                    <a:pt x="9404350" y="0"/>
                  </a:lnTo>
                  <a:lnTo>
                    <a:pt x="9404350" y="1417638"/>
                  </a:lnTo>
                  <a:lnTo>
                    <a:pt x="0" y="14176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9404350" cy="14557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C2C4B5"/>
                  </a:solidFill>
                  <a:latin typeface="Arimo Bold"/>
                  <a:ea typeface="Arimo Bold"/>
                  <a:cs typeface="Arimo Bold"/>
                  <a:sym typeface="Arimo Bold"/>
                </a:rPr>
                <a:t>Multiple models reached AUC &gt; 0.93, confirming feasibility.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321254" y="4470052"/>
            <a:ext cx="637877" cy="637878"/>
            <a:chOff x="0" y="0"/>
            <a:chExt cx="850503" cy="85050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B3C3E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427592" y="4523185"/>
            <a:ext cx="531539" cy="664562"/>
            <a:chOff x="0" y="0"/>
            <a:chExt cx="566937" cy="70881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C2C4B5"/>
                  </a:solidFill>
                  <a:latin typeface="Arimo Bold"/>
                  <a:ea typeface="Arimo Bold"/>
                  <a:cs typeface="Arimo Bold"/>
                  <a:sym typeface="Arimo Bold"/>
                </a:rPr>
                <a:t>2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0242649" y="4523185"/>
            <a:ext cx="7053262" cy="1063229"/>
            <a:chOff x="0" y="0"/>
            <a:chExt cx="9404350" cy="141763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9404350" cy="1417638"/>
            </a:xfrm>
            <a:custGeom>
              <a:avLst/>
              <a:gdLst/>
              <a:ahLst/>
              <a:cxnLst/>
              <a:rect l="l" t="t" r="r" b="b"/>
              <a:pathLst>
                <a:path w="9404350" h="1417638">
                  <a:moveTo>
                    <a:pt x="0" y="0"/>
                  </a:moveTo>
                  <a:lnTo>
                    <a:pt x="9404350" y="0"/>
                  </a:lnTo>
                  <a:lnTo>
                    <a:pt x="9404350" y="1417638"/>
                  </a:lnTo>
                  <a:lnTo>
                    <a:pt x="0" y="14176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9404350" cy="14557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C2C4B5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KNN had the best accuracy; Random Forest had top precision.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992238" y="6153447"/>
            <a:ext cx="637878" cy="637878"/>
            <a:chOff x="0" y="0"/>
            <a:chExt cx="850503" cy="85050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B3C3E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098575" y="6206579"/>
            <a:ext cx="425202" cy="531614"/>
            <a:chOff x="0" y="0"/>
            <a:chExt cx="566937" cy="70881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C2C4B5"/>
                  </a:solidFill>
                  <a:latin typeface="Arimo Bold"/>
                  <a:ea typeface="Arimo Bold"/>
                  <a:cs typeface="Arimo Bold"/>
                  <a:sym typeface="Arimo Bold"/>
                </a:rPr>
                <a:t>3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913632" y="6206579"/>
            <a:ext cx="7053262" cy="1063229"/>
            <a:chOff x="0" y="0"/>
            <a:chExt cx="9404350" cy="1417638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9404350" cy="1417638"/>
            </a:xfrm>
            <a:custGeom>
              <a:avLst/>
              <a:gdLst/>
              <a:ahLst/>
              <a:cxnLst/>
              <a:rect l="l" t="t" r="r" b="b"/>
              <a:pathLst>
                <a:path w="9404350" h="1417638">
                  <a:moveTo>
                    <a:pt x="0" y="0"/>
                  </a:moveTo>
                  <a:lnTo>
                    <a:pt x="9404350" y="0"/>
                  </a:lnTo>
                  <a:lnTo>
                    <a:pt x="9404350" y="1417638"/>
                  </a:lnTo>
                  <a:lnTo>
                    <a:pt x="0" y="14176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9404350" cy="14557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C2C4B5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Stratified K-Fold ensured robust validation.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321254" y="6153447"/>
            <a:ext cx="637877" cy="637878"/>
            <a:chOff x="0" y="0"/>
            <a:chExt cx="850503" cy="85050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50392" cy="850519"/>
            </a:xfrm>
            <a:custGeom>
              <a:avLst/>
              <a:gdLst/>
              <a:ahLst/>
              <a:cxnLst/>
              <a:rect l="l" t="t" r="r" b="b"/>
              <a:pathLst>
                <a:path w="850392" h="85051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3B3C3E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9427592" y="6206579"/>
            <a:ext cx="467700" cy="584746"/>
            <a:chOff x="0" y="0"/>
            <a:chExt cx="566937" cy="708818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566937" cy="708818"/>
            </a:xfrm>
            <a:custGeom>
              <a:avLst/>
              <a:gdLst/>
              <a:ahLst/>
              <a:cxnLst/>
              <a:rect l="l" t="t" r="r" b="b"/>
              <a:pathLst>
                <a:path w="566937" h="708818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 b="1">
                  <a:solidFill>
                    <a:srgbClr val="C2C4B5"/>
                  </a:solidFill>
                  <a:latin typeface="Arimo Bold"/>
                  <a:ea typeface="Arimo Bold"/>
                  <a:cs typeface="Arimo Bold"/>
                  <a:sym typeface="Arimo Bold"/>
                </a:rPr>
                <a:t>4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0242649" y="6206579"/>
            <a:ext cx="7053262" cy="1063229"/>
            <a:chOff x="0" y="0"/>
            <a:chExt cx="9404350" cy="1417638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9404350" cy="1417638"/>
            </a:xfrm>
            <a:custGeom>
              <a:avLst/>
              <a:gdLst/>
              <a:ahLst/>
              <a:cxnLst/>
              <a:rect l="l" t="t" r="r" b="b"/>
              <a:pathLst>
                <a:path w="9404350" h="1417638">
                  <a:moveTo>
                    <a:pt x="0" y="0"/>
                  </a:moveTo>
                  <a:lnTo>
                    <a:pt x="9404350" y="0"/>
                  </a:lnTo>
                  <a:lnTo>
                    <a:pt x="9404350" y="1417638"/>
                  </a:lnTo>
                  <a:lnTo>
                    <a:pt x="0" y="14176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0" y="-38100"/>
              <a:ext cx="9404350" cy="14557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125"/>
                </a:lnSpc>
              </a:pPr>
              <a:r>
                <a:rPr lang="en-US" sz="3312" b="1">
                  <a:solidFill>
                    <a:srgbClr val="C2C4B5"/>
                  </a:solidFill>
                  <a:latin typeface="Arimo Bold"/>
                  <a:ea typeface="Arimo Bold"/>
                  <a:cs typeface="Arimo Bold"/>
                  <a:sym typeface="Arimo Bold"/>
                </a:rPr>
                <a:t>Future work: use more diverse datasets, add clinical variables.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01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92238" y="4700439"/>
            <a:ext cx="12513225" cy="1132367"/>
            <a:chOff x="0" y="0"/>
            <a:chExt cx="16684300" cy="150982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6684299" cy="1509823"/>
            </a:xfrm>
            <a:custGeom>
              <a:avLst/>
              <a:gdLst/>
              <a:ahLst/>
              <a:cxnLst/>
              <a:rect l="l" t="t" r="r" b="b"/>
              <a:pathLst>
                <a:path w="16684299" h="1509823">
                  <a:moveTo>
                    <a:pt x="0" y="0"/>
                  </a:moveTo>
                  <a:lnTo>
                    <a:pt x="16684299" y="0"/>
                  </a:lnTo>
                  <a:lnTo>
                    <a:pt x="16684299" y="1509823"/>
                  </a:lnTo>
                  <a:lnTo>
                    <a:pt x="0" y="15098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16684300" cy="15669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Thank You for Your Attention.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01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 descr="preencoded.png"/>
          <p:cNvSpPr/>
          <p:nvPr/>
        </p:nvSpPr>
        <p:spPr>
          <a:xfrm>
            <a:off x="11087100" y="0"/>
            <a:ext cx="7200900" cy="10287000"/>
          </a:xfrm>
          <a:custGeom>
            <a:avLst/>
            <a:gdLst/>
            <a:ahLst/>
            <a:cxnLst/>
            <a:rect l="l" t="t" r="r" b="b"/>
            <a:pathLst>
              <a:path w="7200900" h="102870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92238" y="2544216"/>
            <a:ext cx="7088237" cy="885974"/>
            <a:chOff x="0" y="0"/>
            <a:chExt cx="9450983" cy="11812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945098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Introduction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3855392"/>
            <a:ext cx="3544044" cy="442912"/>
            <a:chOff x="0" y="0"/>
            <a:chExt cx="4725392" cy="59055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Key Points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4723508"/>
            <a:ext cx="9445526" cy="453629"/>
            <a:chOff x="0" y="0"/>
            <a:chExt cx="12594035" cy="6048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Cardiovascular diseases are the leading cause of global mortality.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92238" y="5276255"/>
            <a:ext cx="9445526" cy="453629"/>
            <a:chOff x="0" y="0"/>
            <a:chExt cx="12594035" cy="60483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Early diagnosis is crucial for effective treatment.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992238" y="5829002"/>
            <a:ext cx="9445526" cy="907256"/>
            <a:chOff x="0" y="0"/>
            <a:chExt cx="12594035" cy="12096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2594035" cy="1209675"/>
            </a:xfrm>
            <a:custGeom>
              <a:avLst/>
              <a:gdLst/>
              <a:ahLst/>
              <a:cxnLst/>
              <a:rect l="l" t="t" r="r" b="b"/>
              <a:pathLst>
                <a:path w="12594035" h="120967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0"/>
              <a:ext cx="12594035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Machine learning can assist clinicians in identifying high-risk patients.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92238" y="6835377"/>
            <a:ext cx="9445526" cy="907256"/>
            <a:chOff x="0" y="0"/>
            <a:chExt cx="12594035" cy="1209675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2594035" cy="1209675"/>
            </a:xfrm>
            <a:custGeom>
              <a:avLst/>
              <a:gdLst/>
              <a:ahLst/>
              <a:cxnLst/>
              <a:rect l="l" t="t" r="r" b="b"/>
              <a:pathLst>
                <a:path w="12594035" h="120967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95250"/>
              <a:ext cx="12594035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Objective: Build and evaluate ML models for binary classification of heart disease.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01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 descr="preencoded.png"/>
          <p:cNvSpPr/>
          <p:nvPr/>
        </p:nvSpPr>
        <p:spPr>
          <a:xfrm>
            <a:off x="11087100" y="0"/>
            <a:ext cx="7200900" cy="10287000"/>
          </a:xfrm>
          <a:custGeom>
            <a:avLst/>
            <a:gdLst/>
            <a:ahLst/>
            <a:cxnLst/>
            <a:rect l="l" t="t" r="r" b="b"/>
            <a:pathLst>
              <a:path w="7200900" h="102870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92237" y="1654706"/>
            <a:ext cx="8007846" cy="2673149"/>
            <a:chOff x="0" y="0"/>
            <a:chExt cx="10677128" cy="35641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677128" cy="3564198"/>
            </a:xfrm>
            <a:custGeom>
              <a:avLst/>
              <a:gdLst/>
              <a:ahLst/>
              <a:cxnLst/>
              <a:rect l="l" t="t" r="r" b="b"/>
              <a:pathLst>
                <a:path w="10677128" h="3564198">
                  <a:moveTo>
                    <a:pt x="0" y="0"/>
                  </a:moveTo>
                  <a:lnTo>
                    <a:pt x="10677128" y="0"/>
                  </a:lnTo>
                  <a:lnTo>
                    <a:pt x="10677128" y="3564198"/>
                  </a:lnTo>
                  <a:lnTo>
                    <a:pt x="0" y="35641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10677128" cy="36213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Dataset &amp; Preprocessing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4615458"/>
            <a:ext cx="4376886" cy="1360885"/>
            <a:chOff x="0" y="0"/>
            <a:chExt cx="5835848" cy="181451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835848" cy="1814513"/>
            </a:xfrm>
            <a:custGeom>
              <a:avLst/>
              <a:gdLst/>
              <a:ahLst/>
              <a:cxnLst/>
              <a:rect l="l" t="t" r="r" b="b"/>
              <a:pathLst>
                <a:path w="5835848" h="1814513">
                  <a:moveTo>
                    <a:pt x="0" y="0"/>
                  </a:moveTo>
                  <a:lnTo>
                    <a:pt x="5835848" y="0"/>
                  </a:lnTo>
                  <a:lnTo>
                    <a:pt x="5835848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5835848" cy="190976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UCI Heart Disease dataset used (303 instances, 14 features).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6075461"/>
            <a:ext cx="4376886" cy="907256"/>
            <a:chOff x="0" y="0"/>
            <a:chExt cx="5835848" cy="120967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835848" cy="1209675"/>
            </a:xfrm>
            <a:custGeom>
              <a:avLst/>
              <a:gdLst/>
              <a:ahLst/>
              <a:cxnLst/>
              <a:rect l="l" t="t" r="r" b="b"/>
              <a:pathLst>
                <a:path w="5835848" h="1209675">
                  <a:moveTo>
                    <a:pt x="0" y="0"/>
                  </a:moveTo>
                  <a:lnTo>
                    <a:pt x="5835848" y="0"/>
                  </a:lnTo>
                  <a:lnTo>
                    <a:pt x="5835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5835848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Target: Presence (1) or absence (0) of heart disease.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6070401" y="4615458"/>
            <a:ext cx="4376886" cy="907256"/>
            <a:chOff x="0" y="0"/>
            <a:chExt cx="5835848" cy="12096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835848" cy="1209675"/>
            </a:xfrm>
            <a:custGeom>
              <a:avLst/>
              <a:gdLst/>
              <a:ahLst/>
              <a:cxnLst/>
              <a:rect l="l" t="t" r="r" b="b"/>
              <a:pathLst>
                <a:path w="5835848" h="1209675">
                  <a:moveTo>
                    <a:pt x="0" y="0"/>
                  </a:moveTo>
                  <a:lnTo>
                    <a:pt x="5835848" y="0"/>
                  </a:lnTo>
                  <a:lnTo>
                    <a:pt x="5835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5835848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Missing values in 'ca' and 'thal' filled using mode.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6070401" y="5621834"/>
            <a:ext cx="4376886" cy="907256"/>
            <a:chOff x="0" y="0"/>
            <a:chExt cx="5835848" cy="12096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835848" cy="1209675"/>
            </a:xfrm>
            <a:custGeom>
              <a:avLst/>
              <a:gdLst/>
              <a:ahLst/>
              <a:cxnLst/>
              <a:rect l="l" t="t" r="r" b="b"/>
              <a:pathLst>
                <a:path w="5835848" h="1209675">
                  <a:moveTo>
                    <a:pt x="0" y="0"/>
                  </a:moveTo>
                  <a:lnTo>
                    <a:pt x="5835848" y="0"/>
                  </a:lnTo>
                  <a:lnTo>
                    <a:pt x="5835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-95250"/>
              <a:ext cx="5835848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Features scaled using StandardScaler.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01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92238" y="2290019"/>
            <a:ext cx="7088237" cy="885974"/>
            <a:chOff x="0" y="0"/>
            <a:chExt cx="9450983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945098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Visualizations</a:t>
              </a:r>
            </a:p>
          </p:txBody>
        </p:sp>
      </p:grpSp>
      <p:sp>
        <p:nvSpPr>
          <p:cNvPr id="9" name="Freeform 9" descr="preencoded.png"/>
          <p:cNvSpPr/>
          <p:nvPr/>
        </p:nvSpPr>
        <p:spPr>
          <a:xfrm>
            <a:off x="992238" y="3920132"/>
            <a:ext cx="3556993" cy="2588567"/>
          </a:xfrm>
          <a:custGeom>
            <a:avLst/>
            <a:gdLst/>
            <a:ahLst/>
            <a:cxnLst/>
            <a:rect l="l" t="t" r="r" b="b"/>
            <a:pathLst>
              <a:path w="3556993" h="2588567">
                <a:moveTo>
                  <a:pt x="0" y="0"/>
                </a:moveTo>
                <a:lnTo>
                  <a:pt x="3556992" y="0"/>
                </a:lnTo>
                <a:lnTo>
                  <a:pt x="3556992" y="2588568"/>
                </a:lnTo>
                <a:lnTo>
                  <a:pt x="0" y="2588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01" b="-1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992238" y="6827639"/>
            <a:ext cx="3556993" cy="885825"/>
            <a:chOff x="0" y="0"/>
            <a:chExt cx="4742657" cy="11811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742657" cy="1181100"/>
            </a:xfrm>
            <a:custGeom>
              <a:avLst/>
              <a:gdLst/>
              <a:ahLst/>
              <a:cxnLst/>
              <a:rect l="l" t="t" r="r" b="b"/>
              <a:pathLst>
                <a:path w="4742657" h="1181100">
                  <a:moveTo>
                    <a:pt x="0" y="0"/>
                  </a:moveTo>
                  <a:lnTo>
                    <a:pt x="4742657" y="0"/>
                  </a:lnTo>
                  <a:lnTo>
                    <a:pt x="4742657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4742657" cy="1219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Distribution of classes</a:t>
              </a:r>
            </a:p>
          </p:txBody>
        </p:sp>
      </p:grpSp>
      <p:sp>
        <p:nvSpPr>
          <p:cNvPr id="13" name="Freeform 13" descr="preencoded.png"/>
          <p:cNvSpPr/>
          <p:nvPr/>
        </p:nvSpPr>
        <p:spPr>
          <a:xfrm>
            <a:off x="5250508" y="3920132"/>
            <a:ext cx="3556993" cy="2588567"/>
          </a:xfrm>
          <a:custGeom>
            <a:avLst/>
            <a:gdLst/>
            <a:ahLst/>
            <a:cxnLst/>
            <a:rect l="l" t="t" r="r" b="b"/>
            <a:pathLst>
              <a:path w="3556993" h="2588567">
                <a:moveTo>
                  <a:pt x="0" y="0"/>
                </a:moveTo>
                <a:lnTo>
                  <a:pt x="3556992" y="0"/>
                </a:lnTo>
                <a:lnTo>
                  <a:pt x="3556992" y="2588568"/>
                </a:lnTo>
                <a:lnTo>
                  <a:pt x="0" y="258856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017" r="-301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4" name="Group 14"/>
          <p:cNvGrpSpPr/>
          <p:nvPr/>
        </p:nvGrpSpPr>
        <p:grpSpPr>
          <a:xfrm>
            <a:off x="5250508" y="6675984"/>
            <a:ext cx="3544044" cy="442912"/>
            <a:chOff x="0" y="0"/>
            <a:chExt cx="4725392" cy="5905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25392" cy="590550"/>
            </a:xfrm>
            <a:custGeom>
              <a:avLst/>
              <a:gdLst/>
              <a:ahLst/>
              <a:cxnLst/>
              <a:rect l="l" t="t" r="r" b="b"/>
              <a:pathLst>
                <a:path w="4725392" h="590550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Age distribution</a:t>
              </a:r>
            </a:p>
          </p:txBody>
        </p:sp>
      </p:grpSp>
      <p:sp>
        <p:nvSpPr>
          <p:cNvPr id="17" name="Freeform 17" descr="preencoded.png"/>
          <p:cNvSpPr/>
          <p:nvPr/>
        </p:nvSpPr>
        <p:spPr>
          <a:xfrm>
            <a:off x="9508777" y="3920132"/>
            <a:ext cx="3556993" cy="2588567"/>
          </a:xfrm>
          <a:custGeom>
            <a:avLst/>
            <a:gdLst/>
            <a:ahLst/>
            <a:cxnLst/>
            <a:rect l="l" t="t" r="r" b="b"/>
            <a:pathLst>
              <a:path w="3556993" h="2588567">
                <a:moveTo>
                  <a:pt x="0" y="0"/>
                </a:moveTo>
                <a:lnTo>
                  <a:pt x="3556993" y="0"/>
                </a:lnTo>
                <a:lnTo>
                  <a:pt x="3556993" y="2588568"/>
                </a:lnTo>
                <a:lnTo>
                  <a:pt x="0" y="258856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01" b="-1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8" name="Group 18"/>
          <p:cNvGrpSpPr/>
          <p:nvPr/>
        </p:nvGrpSpPr>
        <p:grpSpPr>
          <a:xfrm>
            <a:off x="9508777" y="6827639"/>
            <a:ext cx="3556993" cy="885825"/>
            <a:chOff x="0" y="0"/>
            <a:chExt cx="4742657" cy="11811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742657" cy="1181100"/>
            </a:xfrm>
            <a:custGeom>
              <a:avLst/>
              <a:gdLst/>
              <a:ahLst/>
              <a:cxnLst/>
              <a:rect l="l" t="t" r="r" b="b"/>
              <a:pathLst>
                <a:path w="4742657" h="1181100">
                  <a:moveTo>
                    <a:pt x="0" y="0"/>
                  </a:moveTo>
                  <a:lnTo>
                    <a:pt x="4742657" y="0"/>
                  </a:lnTo>
                  <a:lnTo>
                    <a:pt x="4742657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4742657" cy="1219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Disease distribution by gender</a:t>
              </a:r>
            </a:p>
          </p:txBody>
        </p:sp>
      </p:grpSp>
      <p:sp>
        <p:nvSpPr>
          <p:cNvPr id="21" name="Freeform 21" descr="preencoded.png"/>
          <p:cNvSpPr/>
          <p:nvPr/>
        </p:nvSpPr>
        <p:spPr>
          <a:xfrm>
            <a:off x="13767047" y="3920132"/>
            <a:ext cx="3556992" cy="2588567"/>
          </a:xfrm>
          <a:custGeom>
            <a:avLst/>
            <a:gdLst/>
            <a:ahLst/>
            <a:cxnLst/>
            <a:rect l="l" t="t" r="r" b="b"/>
            <a:pathLst>
              <a:path w="3556992" h="2588567">
                <a:moveTo>
                  <a:pt x="0" y="0"/>
                </a:moveTo>
                <a:lnTo>
                  <a:pt x="3556993" y="0"/>
                </a:lnTo>
                <a:lnTo>
                  <a:pt x="3556993" y="2588568"/>
                </a:lnTo>
                <a:lnTo>
                  <a:pt x="0" y="258856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01" b="-10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22" name="Group 22"/>
          <p:cNvGrpSpPr/>
          <p:nvPr/>
        </p:nvGrpSpPr>
        <p:grpSpPr>
          <a:xfrm>
            <a:off x="13767047" y="6827639"/>
            <a:ext cx="3556992" cy="885825"/>
            <a:chOff x="0" y="0"/>
            <a:chExt cx="4742657" cy="11811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4742657" cy="1181100"/>
            </a:xfrm>
            <a:custGeom>
              <a:avLst/>
              <a:gdLst/>
              <a:ahLst/>
              <a:cxnLst/>
              <a:rect l="l" t="t" r="r" b="b"/>
              <a:pathLst>
                <a:path w="4742657" h="1181100">
                  <a:moveTo>
                    <a:pt x="0" y="0"/>
                  </a:moveTo>
                  <a:lnTo>
                    <a:pt x="4742657" y="0"/>
                  </a:lnTo>
                  <a:lnTo>
                    <a:pt x="4742657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4742657" cy="1219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437"/>
                </a:lnSpc>
              </a:pPr>
              <a:r>
                <a:rPr lang="en-US" sz="2750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Heart disease by chest pain type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01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90451" y="778222"/>
            <a:ext cx="15555366" cy="884336"/>
            <a:chOff x="0" y="0"/>
            <a:chExt cx="20740488" cy="117911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0740489" cy="1179115"/>
            </a:xfrm>
            <a:custGeom>
              <a:avLst/>
              <a:gdLst/>
              <a:ahLst/>
              <a:cxnLst/>
              <a:rect l="l" t="t" r="r" b="b"/>
              <a:pathLst>
                <a:path w="20740489" h="1179115">
                  <a:moveTo>
                    <a:pt x="0" y="0"/>
                  </a:moveTo>
                  <a:lnTo>
                    <a:pt x="20740489" y="0"/>
                  </a:lnTo>
                  <a:lnTo>
                    <a:pt x="20740489" y="1179115"/>
                  </a:lnTo>
                  <a:lnTo>
                    <a:pt x="0" y="11791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0740488" cy="12362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Correlation Heatmap of Heart Disease Features</a:t>
              </a:r>
            </a:p>
          </p:txBody>
        </p:sp>
      </p:grpSp>
      <p:sp>
        <p:nvSpPr>
          <p:cNvPr id="9" name="Freeform 9" descr="preencoded.png"/>
          <p:cNvSpPr/>
          <p:nvPr/>
        </p:nvSpPr>
        <p:spPr>
          <a:xfrm>
            <a:off x="990451" y="2405360"/>
            <a:ext cx="7808416" cy="6804124"/>
          </a:xfrm>
          <a:custGeom>
            <a:avLst/>
            <a:gdLst/>
            <a:ahLst/>
            <a:cxnLst/>
            <a:rect l="l" t="t" r="r" b="b"/>
            <a:pathLst>
              <a:path w="7808416" h="6804124">
                <a:moveTo>
                  <a:pt x="0" y="0"/>
                </a:moveTo>
                <a:lnTo>
                  <a:pt x="7808416" y="0"/>
                </a:lnTo>
                <a:lnTo>
                  <a:pt x="7808416" y="6804124"/>
                </a:lnTo>
                <a:lnTo>
                  <a:pt x="0" y="68041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" r="-37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9498658" y="2405360"/>
            <a:ext cx="7808416" cy="905767"/>
            <a:chOff x="0" y="0"/>
            <a:chExt cx="10411222" cy="120769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411222" cy="1207690"/>
            </a:xfrm>
            <a:custGeom>
              <a:avLst/>
              <a:gdLst/>
              <a:ahLst/>
              <a:cxnLst/>
              <a:rect l="l" t="t" r="r" b="b"/>
              <a:pathLst>
                <a:path w="10411222" h="1207690">
                  <a:moveTo>
                    <a:pt x="0" y="0"/>
                  </a:moveTo>
                  <a:lnTo>
                    <a:pt x="10411222" y="0"/>
                  </a:lnTo>
                  <a:lnTo>
                    <a:pt x="10411222" y="1207690"/>
                  </a:lnTo>
                  <a:lnTo>
                    <a:pt x="0" y="12076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10411222" cy="130294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 b="1">
                  <a:solidFill>
                    <a:srgbClr val="C2C4B5"/>
                  </a:solidFill>
                  <a:latin typeface="Bitter Bold"/>
                  <a:ea typeface="Bitter Bold"/>
                  <a:cs typeface="Bitter Bold"/>
                  <a:sym typeface="Bitter Bold"/>
                </a:rPr>
                <a:t>This Feature Correlation Heatmap shows relationships between various health metrics: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498658" y="3535272"/>
            <a:ext cx="7808416" cy="1791742"/>
            <a:chOff x="0" y="0"/>
            <a:chExt cx="10411222" cy="23889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0411222" cy="2388990"/>
            </a:xfrm>
            <a:custGeom>
              <a:avLst/>
              <a:gdLst/>
              <a:ahLst/>
              <a:cxnLst/>
              <a:rect l="l" t="t" r="r" b="b"/>
              <a:pathLst>
                <a:path w="10411222" h="2388990">
                  <a:moveTo>
                    <a:pt x="0" y="0"/>
                  </a:moveTo>
                  <a:lnTo>
                    <a:pt x="10411222" y="0"/>
                  </a:lnTo>
                  <a:lnTo>
                    <a:pt x="10411222" y="2388990"/>
                  </a:lnTo>
                  <a:lnTo>
                    <a:pt x="0" y="23889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95250"/>
              <a:ext cx="10411222" cy="248424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Strong positive correlations appear between 'num' and several features ('thal' : 0.52, 'ca' : 0.46)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01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7200900" cy="10287000"/>
          </a:xfrm>
          <a:custGeom>
            <a:avLst/>
            <a:gdLst/>
            <a:ahLst/>
            <a:cxnLst/>
            <a:rect l="l" t="t" r="r" b="b"/>
            <a:pathLst>
              <a:path w="7200900" h="102870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7850237" y="1973378"/>
            <a:ext cx="7088237" cy="1132367"/>
            <a:chOff x="0" y="0"/>
            <a:chExt cx="9450983" cy="150982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450984" cy="1509823"/>
            </a:xfrm>
            <a:custGeom>
              <a:avLst/>
              <a:gdLst/>
              <a:ahLst/>
              <a:cxnLst/>
              <a:rect l="l" t="t" r="r" b="b"/>
              <a:pathLst>
                <a:path w="9450984" h="1509823">
                  <a:moveTo>
                    <a:pt x="0" y="0"/>
                  </a:moveTo>
                  <a:lnTo>
                    <a:pt x="9450984" y="0"/>
                  </a:lnTo>
                  <a:lnTo>
                    <a:pt x="9450984" y="1509823"/>
                  </a:lnTo>
                  <a:lnTo>
                    <a:pt x="0" y="15098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9450983" cy="15669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Methodology 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850237" y="3530948"/>
            <a:ext cx="7088237" cy="885974"/>
            <a:chOff x="0" y="0"/>
            <a:chExt cx="9450983" cy="118129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945098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(Part 1)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7850237" y="4842122"/>
            <a:ext cx="9445526" cy="453629"/>
            <a:chOff x="0" y="0"/>
            <a:chExt cx="12594035" cy="60483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- Models used: Logistic Regression, Random Forest, SVC, KNN.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7850237" y="5614690"/>
            <a:ext cx="9445526" cy="907256"/>
            <a:chOff x="0" y="0"/>
            <a:chExt cx="12594035" cy="1209675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2594035" cy="1209675"/>
            </a:xfrm>
            <a:custGeom>
              <a:avLst/>
              <a:gdLst/>
              <a:ahLst/>
              <a:cxnLst/>
              <a:rect l="l" t="t" r="r" b="b"/>
              <a:pathLst>
                <a:path w="12594035" h="120967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95250"/>
              <a:ext cx="12594035" cy="130492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- Stratified K-Fold Cross-Validation (k=5) applied for balanced evaluation.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7850237" y="6840885"/>
            <a:ext cx="9445526" cy="453629"/>
            <a:chOff x="0" y="0"/>
            <a:chExt cx="12594035" cy="60483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- GridSearchCV used for hyperparameter tuning.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7850237" y="7613451"/>
            <a:ext cx="9445526" cy="453629"/>
            <a:chOff x="0" y="0"/>
            <a:chExt cx="12594035" cy="604838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- ROC AUC, Precision, Recall used as a key metric.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01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92237" y="2586550"/>
            <a:ext cx="7088237" cy="1132367"/>
            <a:chOff x="0" y="0"/>
            <a:chExt cx="9450983" cy="150982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509823"/>
            </a:xfrm>
            <a:custGeom>
              <a:avLst/>
              <a:gdLst/>
              <a:ahLst/>
              <a:cxnLst/>
              <a:rect l="l" t="t" r="r" b="b"/>
              <a:pathLst>
                <a:path w="9450984" h="1509823">
                  <a:moveTo>
                    <a:pt x="0" y="0"/>
                  </a:moveTo>
                  <a:lnTo>
                    <a:pt x="9450984" y="0"/>
                  </a:lnTo>
                  <a:lnTo>
                    <a:pt x="9450984" y="1509823"/>
                  </a:lnTo>
                  <a:lnTo>
                    <a:pt x="0" y="150982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9450983" cy="156697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Methodology 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92238" y="4144119"/>
            <a:ext cx="7088237" cy="885974"/>
            <a:chOff x="0" y="0"/>
            <a:chExt cx="9450983" cy="11812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945098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(Part 2)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92238" y="5455295"/>
            <a:ext cx="16303526" cy="453629"/>
            <a:chOff x="0" y="0"/>
            <a:chExt cx="21738035" cy="60483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95250"/>
              <a:ext cx="21738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- Evaluation Metrics: Accuracy, Precision, Recall, F1-score, ROC AUC.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992238" y="6227861"/>
            <a:ext cx="16303526" cy="453629"/>
            <a:chOff x="0" y="0"/>
            <a:chExt cx="21738035" cy="60483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21738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- ROC AUC emphasized due to clinical importance of minimizing false negatives.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992238" y="7000429"/>
            <a:ext cx="16303526" cy="453629"/>
            <a:chOff x="0" y="0"/>
            <a:chExt cx="21738035" cy="604838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95250"/>
              <a:ext cx="21738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- Confusion matrices used to interpret model behavior.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01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92238" y="1386780"/>
            <a:ext cx="7088237" cy="885974"/>
            <a:chOff x="0" y="0"/>
            <a:chExt cx="9450983" cy="118129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450984" cy="1181298"/>
            </a:xfrm>
            <a:custGeom>
              <a:avLst/>
              <a:gdLst/>
              <a:ahLst/>
              <a:cxnLst/>
              <a:rect l="l" t="t" r="r" b="b"/>
              <a:pathLst>
                <a:path w="9450984" h="1181298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9450983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Results Overview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87475" y="2835027"/>
            <a:ext cx="16313051" cy="3639145"/>
            <a:chOff x="0" y="0"/>
            <a:chExt cx="21750735" cy="485219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750782" cy="4852289"/>
            </a:xfrm>
            <a:custGeom>
              <a:avLst/>
              <a:gdLst/>
              <a:ahLst/>
              <a:cxnLst/>
              <a:rect l="l" t="t" r="r" b="b"/>
              <a:pathLst>
                <a:path w="21750782" h="4852289">
                  <a:moveTo>
                    <a:pt x="0" y="63119"/>
                  </a:moveTo>
                  <a:cubicBezTo>
                    <a:pt x="0" y="28194"/>
                    <a:pt x="28321" y="0"/>
                    <a:pt x="63246" y="0"/>
                  </a:cubicBezTo>
                  <a:lnTo>
                    <a:pt x="21687537" y="0"/>
                  </a:lnTo>
                  <a:lnTo>
                    <a:pt x="21687537" y="6350"/>
                  </a:lnTo>
                  <a:lnTo>
                    <a:pt x="21687537" y="0"/>
                  </a:lnTo>
                  <a:cubicBezTo>
                    <a:pt x="21722462" y="0"/>
                    <a:pt x="21750782" y="28194"/>
                    <a:pt x="21750782" y="63119"/>
                  </a:cubicBezTo>
                  <a:lnTo>
                    <a:pt x="21744432" y="63119"/>
                  </a:lnTo>
                  <a:lnTo>
                    <a:pt x="21750782" y="63119"/>
                  </a:lnTo>
                  <a:lnTo>
                    <a:pt x="21750782" y="4789170"/>
                  </a:lnTo>
                  <a:lnTo>
                    <a:pt x="21744432" y="4789170"/>
                  </a:lnTo>
                  <a:lnTo>
                    <a:pt x="21750782" y="4789170"/>
                  </a:lnTo>
                  <a:cubicBezTo>
                    <a:pt x="21750782" y="4823968"/>
                    <a:pt x="21722462" y="4852289"/>
                    <a:pt x="21687537" y="4852289"/>
                  </a:cubicBezTo>
                  <a:lnTo>
                    <a:pt x="21687537" y="4845939"/>
                  </a:lnTo>
                  <a:lnTo>
                    <a:pt x="21687537" y="4852289"/>
                  </a:lnTo>
                  <a:lnTo>
                    <a:pt x="63246" y="4852289"/>
                  </a:lnTo>
                  <a:lnTo>
                    <a:pt x="63246" y="4845939"/>
                  </a:lnTo>
                  <a:lnTo>
                    <a:pt x="63246" y="4852289"/>
                  </a:lnTo>
                  <a:cubicBezTo>
                    <a:pt x="28321" y="4852289"/>
                    <a:pt x="0" y="4824095"/>
                    <a:pt x="0" y="4789170"/>
                  </a:cubicBezTo>
                  <a:lnTo>
                    <a:pt x="0" y="63119"/>
                  </a:lnTo>
                  <a:lnTo>
                    <a:pt x="6350" y="63119"/>
                  </a:lnTo>
                  <a:lnTo>
                    <a:pt x="0" y="63119"/>
                  </a:lnTo>
                  <a:moveTo>
                    <a:pt x="12700" y="63119"/>
                  </a:moveTo>
                  <a:lnTo>
                    <a:pt x="12700" y="4789170"/>
                  </a:lnTo>
                  <a:lnTo>
                    <a:pt x="6350" y="4789170"/>
                  </a:lnTo>
                  <a:lnTo>
                    <a:pt x="12700" y="4789170"/>
                  </a:lnTo>
                  <a:cubicBezTo>
                    <a:pt x="12700" y="4816983"/>
                    <a:pt x="35306" y="4839589"/>
                    <a:pt x="63246" y="4839589"/>
                  </a:cubicBezTo>
                  <a:lnTo>
                    <a:pt x="21687537" y="4839589"/>
                  </a:lnTo>
                  <a:cubicBezTo>
                    <a:pt x="21715476" y="4839589"/>
                    <a:pt x="21738082" y="4816983"/>
                    <a:pt x="21738082" y="4789170"/>
                  </a:cubicBezTo>
                  <a:lnTo>
                    <a:pt x="21738082" y="63119"/>
                  </a:lnTo>
                  <a:cubicBezTo>
                    <a:pt x="21738082" y="35306"/>
                    <a:pt x="21715476" y="12700"/>
                    <a:pt x="21687537" y="12700"/>
                  </a:cubicBezTo>
                  <a:lnTo>
                    <a:pt x="63246" y="12700"/>
                  </a:lnTo>
                  <a:lnTo>
                    <a:pt x="63246" y="6350"/>
                  </a:lnTo>
                  <a:lnTo>
                    <a:pt x="63246" y="12700"/>
                  </a:lnTo>
                  <a:cubicBezTo>
                    <a:pt x="35306" y="12700"/>
                    <a:pt x="12700" y="35306"/>
                    <a:pt x="12700" y="63119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01762" y="2849315"/>
            <a:ext cx="16284476" cy="722114"/>
            <a:chOff x="0" y="0"/>
            <a:chExt cx="21712635" cy="96281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21712682" cy="962787"/>
            </a:xfrm>
            <a:custGeom>
              <a:avLst/>
              <a:gdLst/>
              <a:ahLst/>
              <a:cxnLst/>
              <a:rect l="l" t="t" r="r" b="b"/>
              <a:pathLst>
                <a:path w="21712682" h="962787">
                  <a:moveTo>
                    <a:pt x="0" y="0"/>
                  </a:moveTo>
                  <a:lnTo>
                    <a:pt x="21712682" y="0"/>
                  </a:lnTo>
                  <a:lnTo>
                    <a:pt x="21712682" y="962787"/>
                  </a:lnTo>
                  <a:lnTo>
                    <a:pt x="0" y="962787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85875" y="3028950"/>
            <a:ext cx="2207865" cy="362843"/>
            <a:chOff x="0" y="0"/>
            <a:chExt cx="2943820" cy="4837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943820" cy="483790"/>
            </a:xfrm>
            <a:custGeom>
              <a:avLst/>
              <a:gdLst/>
              <a:ahLst/>
              <a:cxnLst/>
              <a:rect l="l" t="t" r="r" b="b"/>
              <a:pathLst>
                <a:path w="2943820" h="483790">
                  <a:moveTo>
                    <a:pt x="0" y="0"/>
                  </a:moveTo>
                  <a:lnTo>
                    <a:pt x="2943820" y="0"/>
                  </a:lnTo>
                  <a:lnTo>
                    <a:pt x="294382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294382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Model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4070300" y="3028950"/>
            <a:ext cx="2203102" cy="362843"/>
            <a:chOff x="0" y="0"/>
            <a:chExt cx="2937470" cy="48379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937470" cy="483790"/>
            </a:xfrm>
            <a:custGeom>
              <a:avLst/>
              <a:gdLst/>
              <a:ahLst/>
              <a:cxnLst/>
              <a:rect l="l" t="t" r="r" b="b"/>
              <a:pathLst>
                <a:path w="2937470" h="483790">
                  <a:moveTo>
                    <a:pt x="0" y="0"/>
                  </a:moveTo>
                  <a:lnTo>
                    <a:pt x="2937470" y="0"/>
                  </a:lnTo>
                  <a:lnTo>
                    <a:pt x="293747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66675"/>
              <a:ext cx="293747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ROC AUC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6849964" y="3028950"/>
            <a:ext cx="2201466" cy="362843"/>
            <a:chOff x="0" y="0"/>
            <a:chExt cx="2935288" cy="48379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935288" cy="483790"/>
            </a:xfrm>
            <a:custGeom>
              <a:avLst/>
              <a:gdLst/>
              <a:ahLst/>
              <a:cxnLst/>
              <a:rect l="l" t="t" r="r" b="b"/>
              <a:pathLst>
                <a:path w="2935288" h="483790">
                  <a:moveTo>
                    <a:pt x="0" y="0"/>
                  </a:moveTo>
                  <a:lnTo>
                    <a:pt x="2935288" y="0"/>
                  </a:lnTo>
                  <a:lnTo>
                    <a:pt x="2935288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66675"/>
              <a:ext cx="2935288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Precision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627989" y="3028950"/>
            <a:ext cx="1507777" cy="362843"/>
            <a:chOff x="0" y="0"/>
            <a:chExt cx="2010370" cy="48379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2010370" cy="483790"/>
            </a:xfrm>
            <a:custGeom>
              <a:avLst/>
              <a:gdLst/>
              <a:ahLst/>
              <a:cxnLst/>
              <a:rect l="l" t="t" r="r" b="b"/>
              <a:pathLst>
                <a:path w="2010370" h="483790">
                  <a:moveTo>
                    <a:pt x="0" y="0"/>
                  </a:moveTo>
                  <a:lnTo>
                    <a:pt x="2010370" y="0"/>
                  </a:lnTo>
                  <a:lnTo>
                    <a:pt x="201037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-66675"/>
              <a:ext cx="201037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Recall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712328" y="3028950"/>
            <a:ext cx="2028825" cy="362843"/>
            <a:chOff x="0" y="0"/>
            <a:chExt cx="2705100" cy="48379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2705100" cy="483790"/>
            </a:xfrm>
            <a:custGeom>
              <a:avLst/>
              <a:gdLst/>
              <a:ahLst/>
              <a:cxnLst/>
              <a:rect l="l" t="t" r="r" b="b"/>
              <a:pathLst>
                <a:path w="2705100" h="483790">
                  <a:moveTo>
                    <a:pt x="0" y="0"/>
                  </a:moveTo>
                  <a:lnTo>
                    <a:pt x="2705100" y="0"/>
                  </a:lnTo>
                  <a:lnTo>
                    <a:pt x="270510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0" y="-66675"/>
              <a:ext cx="270510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F1-Score</a:t>
              </a:r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4317712" y="3028950"/>
            <a:ext cx="2685009" cy="362843"/>
            <a:chOff x="0" y="0"/>
            <a:chExt cx="3580012" cy="48379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580012" cy="483790"/>
            </a:xfrm>
            <a:custGeom>
              <a:avLst/>
              <a:gdLst/>
              <a:ahLst/>
              <a:cxnLst/>
              <a:rect l="l" t="t" r="r" b="b"/>
              <a:pathLst>
                <a:path w="3580012" h="483790">
                  <a:moveTo>
                    <a:pt x="0" y="0"/>
                  </a:moveTo>
                  <a:lnTo>
                    <a:pt x="3580012" y="0"/>
                  </a:lnTo>
                  <a:lnTo>
                    <a:pt x="3580012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-66675"/>
              <a:ext cx="3580012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Accuracy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1001762" y="3571429"/>
            <a:ext cx="16284476" cy="722114"/>
            <a:chOff x="0" y="0"/>
            <a:chExt cx="21712635" cy="962818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1712682" cy="962787"/>
            </a:xfrm>
            <a:custGeom>
              <a:avLst/>
              <a:gdLst/>
              <a:ahLst/>
              <a:cxnLst/>
              <a:rect l="l" t="t" r="r" b="b"/>
              <a:pathLst>
                <a:path w="21712682" h="962787">
                  <a:moveTo>
                    <a:pt x="0" y="0"/>
                  </a:moveTo>
                  <a:lnTo>
                    <a:pt x="21712682" y="0"/>
                  </a:lnTo>
                  <a:lnTo>
                    <a:pt x="21712682" y="962787"/>
                  </a:lnTo>
                  <a:lnTo>
                    <a:pt x="0" y="9627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85875" y="3751064"/>
            <a:ext cx="2207865" cy="362843"/>
            <a:chOff x="0" y="0"/>
            <a:chExt cx="2943820" cy="48379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2943820" cy="483790"/>
            </a:xfrm>
            <a:custGeom>
              <a:avLst/>
              <a:gdLst/>
              <a:ahLst/>
              <a:cxnLst/>
              <a:rect l="l" t="t" r="r" b="b"/>
              <a:pathLst>
                <a:path w="2943820" h="483790">
                  <a:moveTo>
                    <a:pt x="0" y="0"/>
                  </a:moveTo>
                  <a:lnTo>
                    <a:pt x="2943820" y="0"/>
                  </a:lnTo>
                  <a:lnTo>
                    <a:pt x="294382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66675"/>
              <a:ext cx="294382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KNN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4070300" y="3751064"/>
            <a:ext cx="2203102" cy="362843"/>
            <a:chOff x="0" y="0"/>
            <a:chExt cx="2937470" cy="48379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2937470" cy="483790"/>
            </a:xfrm>
            <a:custGeom>
              <a:avLst/>
              <a:gdLst/>
              <a:ahLst/>
              <a:cxnLst/>
              <a:rect l="l" t="t" r="r" b="b"/>
              <a:pathLst>
                <a:path w="2937470" h="483790">
                  <a:moveTo>
                    <a:pt x="0" y="0"/>
                  </a:moveTo>
                  <a:lnTo>
                    <a:pt x="2937470" y="0"/>
                  </a:lnTo>
                  <a:lnTo>
                    <a:pt x="293747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66675"/>
              <a:ext cx="293747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0.94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6849964" y="3751064"/>
            <a:ext cx="2201466" cy="362843"/>
            <a:chOff x="0" y="0"/>
            <a:chExt cx="2935288" cy="48379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2935288" cy="483790"/>
            </a:xfrm>
            <a:custGeom>
              <a:avLst/>
              <a:gdLst/>
              <a:ahLst/>
              <a:cxnLst/>
              <a:rect l="l" t="t" r="r" b="b"/>
              <a:pathLst>
                <a:path w="2935288" h="483790">
                  <a:moveTo>
                    <a:pt x="0" y="0"/>
                  </a:moveTo>
                  <a:lnTo>
                    <a:pt x="2935288" y="0"/>
                  </a:lnTo>
                  <a:lnTo>
                    <a:pt x="2935288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66675"/>
              <a:ext cx="2935288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0.94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9627989" y="3751064"/>
            <a:ext cx="1507777" cy="362843"/>
            <a:chOff x="0" y="0"/>
            <a:chExt cx="2010370" cy="48379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2010370" cy="483790"/>
            </a:xfrm>
            <a:custGeom>
              <a:avLst/>
              <a:gdLst/>
              <a:ahLst/>
              <a:cxnLst/>
              <a:rect l="l" t="t" r="r" b="b"/>
              <a:pathLst>
                <a:path w="2010370" h="483790">
                  <a:moveTo>
                    <a:pt x="0" y="0"/>
                  </a:moveTo>
                  <a:lnTo>
                    <a:pt x="2010370" y="0"/>
                  </a:lnTo>
                  <a:lnTo>
                    <a:pt x="201037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66675"/>
              <a:ext cx="201037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0.91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11712328" y="3751064"/>
            <a:ext cx="2028825" cy="362843"/>
            <a:chOff x="0" y="0"/>
            <a:chExt cx="2705100" cy="48379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2705100" cy="483790"/>
            </a:xfrm>
            <a:custGeom>
              <a:avLst/>
              <a:gdLst/>
              <a:ahLst/>
              <a:cxnLst/>
              <a:rect l="l" t="t" r="r" b="b"/>
              <a:pathLst>
                <a:path w="2705100" h="483790">
                  <a:moveTo>
                    <a:pt x="0" y="0"/>
                  </a:moveTo>
                  <a:lnTo>
                    <a:pt x="2705100" y="0"/>
                  </a:lnTo>
                  <a:lnTo>
                    <a:pt x="270510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TextBox 47"/>
            <p:cNvSpPr txBox="1"/>
            <p:nvPr/>
          </p:nvSpPr>
          <p:spPr>
            <a:xfrm>
              <a:off x="0" y="-66675"/>
              <a:ext cx="270510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0.92</a:t>
              </a:r>
            </a:p>
          </p:txBody>
        </p:sp>
      </p:grpSp>
      <p:grpSp>
        <p:nvGrpSpPr>
          <p:cNvPr id="48" name="Group 48"/>
          <p:cNvGrpSpPr/>
          <p:nvPr/>
        </p:nvGrpSpPr>
        <p:grpSpPr>
          <a:xfrm>
            <a:off x="14317712" y="3751064"/>
            <a:ext cx="2685009" cy="362843"/>
            <a:chOff x="0" y="0"/>
            <a:chExt cx="3580012" cy="483790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3580012" cy="483790"/>
            </a:xfrm>
            <a:custGeom>
              <a:avLst/>
              <a:gdLst/>
              <a:ahLst/>
              <a:cxnLst/>
              <a:rect l="l" t="t" r="r" b="b"/>
              <a:pathLst>
                <a:path w="3580012" h="483790">
                  <a:moveTo>
                    <a:pt x="0" y="0"/>
                  </a:moveTo>
                  <a:lnTo>
                    <a:pt x="3580012" y="0"/>
                  </a:lnTo>
                  <a:lnTo>
                    <a:pt x="3580012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TextBox 50"/>
            <p:cNvSpPr txBox="1"/>
            <p:nvPr/>
          </p:nvSpPr>
          <p:spPr>
            <a:xfrm>
              <a:off x="0" y="-66675"/>
              <a:ext cx="3580012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0.918</a:t>
              </a:r>
            </a:p>
          </p:txBody>
        </p:sp>
      </p:grpSp>
      <p:grpSp>
        <p:nvGrpSpPr>
          <p:cNvPr id="51" name="Group 51"/>
          <p:cNvGrpSpPr/>
          <p:nvPr/>
        </p:nvGrpSpPr>
        <p:grpSpPr>
          <a:xfrm>
            <a:off x="1001762" y="4293542"/>
            <a:ext cx="16284476" cy="722114"/>
            <a:chOff x="0" y="0"/>
            <a:chExt cx="21712635" cy="962818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21712682" cy="962787"/>
            </a:xfrm>
            <a:custGeom>
              <a:avLst/>
              <a:gdLst/>
              <a:ahLst/>
              <a:cxnLst/>
              <a:rect l="l" t="t" r="r" b="b"/>
              <a:pathLst>
                <a:path w="21712682" h="962787">
                  <a:moveTo>
                    <a:pt x="0" y="0"/>
                  </a:moveTo>
                  <a:lnTo>
                    <a:pt x="21712682" y="0"/>
                  </a:lnTo>
                  <a:lnTo>
                    <a:pt x="21712682" y="962787"/>
                  </a:lnTo>
                  <a:lnTo>
                    <a:pt x="0" y="962787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3" name="Group 53"/>
          <p:cNvGrpSpPr/>
          <p:nvPr/>
        </p:nvGrpSpPr>
        <p:grpSpPr>
          <a:xfrm>
            <a:off x="1285875" y="4473179"/>
            <a:ext cx="2207865" cy="362843"/>
            <a:chOff x="0" y="0"/>
            <a:chExt cx="2943820" cy="483790"/>
          </a:xfrm>
        </p:grpSpPr>
        <p:sp>
          <p:nvSpPr>
            <p:cNvPr id="54" name="Freeform 54"/>
            <p:cNvSpPr/>
            <p:nvPr/>
          </p:nvSpPr>
          <p:spPr>
            <a:xfrm>
              <a:off x="0" y="0"/>
              <a:ext cx="2943820" cy="483790"/>
            </a:xfrm>
            <a:custGeom>
              <a:avLst/>
              <a:gdLst/>
              <a:ahLst/>
              <a:cxnLst/>
              <a:rect l="l" t="t" r="r" b="b"/>
              <a:pathLst>
                <a:path w="2943820" h="483790">
                  <a:moveTo>
                    <a:pt x="0" y="0"/>
                  </a:moveTo>
                  <a:lnTo>
                    <a:pt x="2943820" y="0"/>
                  </a:lnTo>
                  <a:lnTo>
                    <a:pt x="294382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5" name="TextBox 55"/>
            <p:cNvSpPr txBox="1"/>
            <p:nvPr/>
          </p:nvSpPr>
          <p:spPr>
            <a:xfrm>
              <a:off x="0" y="-66675"/>
              <a:ext cx="294382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Random Forest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4070300" y="4473179"/>
            <a:ext cx="2203102" cy="362843"/>
            <a:chOff x="0" y="0"/>
            <a:chExt cx="2937470" cy="483790"/>
          </a:xfrm>
        </p:grpSpPr>
        <p:sp>
          <p:nvSpPr>
            <p:cNvPr id="57" name="Freeform 57"/>
            <p:cNvSpPr/>
            <p:nvPr/>
          </p:nvSpPr>
          <p:spPr>
            <a:xfrm>
              <a:off x="0" y="0"/>
              <a:ext cx="2937470" cy="483790"/>
            </a:xfrm>
            <a:custGeom>
              <a:avLst/>
              <a:gdLst/>
              <a:ahLst/>
              <a:cxnLst/>
              <a:rect l="l" t="t" r="r" b="b"/>
              <a:pathLst>
                <a:path w="2937470" h="483790">
                  <a:moveTo>
                    <a:pt x="0" y="0"/>
                  </a:moveTo>
                  <a:lnTo>
                    <a:pt x="2937470" y="0"/>
                  </a:lnTo>
                  <a:lnTo>
                    <a:pt x="293747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8" name="TextBox 58"/>
            <p:cNvSpPr txBox="1"/>
            <p:nvPr/>
          </p:nvSpPr>
          <p:spPr>
            <a:xfrm>
              <a:off x="0" y="-66675"/>
              <a:ext cx="293747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0.94</a:t>
              </a:r>
            </a:p>
          </p:txBody>
        </p:sp>
      </p:grpSp>
      <p:grpSp>
        <p:nvGrpSpPr>
          <p:cNvPr id="59" name="Group 59"/>
          <p:cNvGrpSpPr/>
          <p:nvPr/>
        </p:nvGrpSpPr>
        <p:grpSpPr>
          <a:xfrm>
            <a:off x="6849964" y="4473179"/>
            <a:ext cx="2201466" cy="362843"/>
            <a:chOff x="0" y="0"/>
            <a:chExt cx="2935288" cy="483790"/>
          </a:xfrm>
        </p:grpSpPr>
        <p:sp>
          <p:nvSpPr>
            <p:cNvPr id="60" name="Freeform 60"/>
            <p:cNvSpPr/>
            <p:nvPr/>
          </p:nvSpPr>
          <p:spPr>
            <a:xfrm>
              <a:off x="0" y="0"/>
              <a:ext cx="2935288" cy="483790"/>
            </a:xfrm>
            <a:custGeom>
              <a:avLst/>
              <a:gdLst/>
              <a:ahLst/>
              <a:cxnLst/>
              <a:rect l="l" t="t" r="r" b="b"/>
              <a:pathLst>
                <a:path w="2935288" h="483790">
                  <a:moveTo>
                    <a:pt x="0" y="0"/>
                  </a:moveTo>
                  <a:lnTo>
                    <a:pt x="2935288" y="0"/>
                  </a:lnTo>
                  <a:lnTo>
                    <a:pt x="2935288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1" name="TextBox 61"/>
            <p:cNvSpPr txBox="1"/>
            <p:nvPr/>
          </p:nvSpPr>
          <p:spPr>
            <a:xfrm>
              <a:off x="0" y="-66675"/>
              <a:ext cx="2935288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0.96</a:t>
              </a:r>
            </a:p>
          </p:txBody>
        </p:sp>
      </p:grpSp>
      <p:grpSp>
        <p:nvGrpSpPr>
          <p:cNvPr id="62" name="Group 62"/>
          <p:cNvGrpSpPr/>
          <p:nvPr/>
        </p:nvGrpSpPr>
        <p:grpSpPr>
          <a:xfrm>
            <a:off x="9627989" y="4473179"/>
            <a:ext cx="1507777" cy="362843"/>
            <a:chOff x="0" y="0"/>
            <a:chExt cx="2010370" cy="483790"/>
          </a:xfrm>
        </p:grpSpPr>
        <p:sp>
          <p:nvSpPr>
            <p:cNvPr id="63" name="Freeform 63"/>
            <p:cNvSpPr/>
            <p:nvPr/>
          </p:nvSpPr>
          <p:spPr>
            <a:xfrm>
              <a:off x="0" y="0"/>
              <a:ext cx="2010370" cy="483790"/>
            </a:xfrm>
            <a:custGeom>
              <a:avLst/>
              <a:gdLst/>
              <a:ahLst/>
              <a:cxnLst/>
              <a:rect l="l" t="t" r="r" b="b"/>
              <a:pathLst>
                <a:path w="2010370" h="483790">
                  <a:moveTo>
                    <a:pt x="0" y="0"/>
                  </a:moveTo>
                  <a:lnTo>
                    <a:pt x="2010370" y="0"/>
                  </a:lnTo>
                  <a:lnTo>
                    <a:pt x="201037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4" name="TextBox 64"/>
            <p:cNvSpPr txBox="1"/>
            <p:nvPr/>
          </p:nvSpPr>
          <p:spPr>
            <a:xfrm>
              <a:off x="0" y="-66675"/>
              <a:ext cx="201037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0.84</a:t>
              </a:r>
            </a:p>
          </p:txBody>
        </p:sp>
      </p:grpSp>
      <p:grpSp>
        <p:nvGrpSpPr>
          <p:cNvPr id="65" name="Group 65"/>
          <p:cNvGrpSpPr/>
          <p:nvPr/>
        </p:nvGrpSpPr>
        <p:grpSpPr>
          <a:xfrm>
            <a:off x="11712328" y="4473179"/>
            <a:ext cx="2028825" cy="362843"/>
            <a:chOff x="0" y="0"/>
            <a:chExt cx="2705100" cy="483790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2705100" cy="483790"/>
            </a:xfrm>
            <a:custGeom>
              <a:avLst/>
              <a:gdLst/>
              <a:ahLst/>
              <a:cxnLst/>
              <a:rect l="l" t="t" r="r" b="b"/>
              <a:pathLst>
                <a:path w="2705100" h="483790">
                  <a:moveTo>
                    <a:pt x="0" y="0"/>
                  </a:moveTo>
                  <a:lnTo>
                    <a:pt x="2705100" y="0"/>
                  </a:lnTo>
                  <a:lnTo>
                    <a:pt x="270510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TextBox 67"/>
            <p:cNvSpPr txBox="1"/>
            <p:nvPr/>
          </p:nvSpPr>
          <p:spPr>
            <a:xfrm>
              <a:off x="0" y="-66675"/>
              <a:ext cx="270510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0.90</a:t>
              </a:r>
            </a:p>
          </p:txBody>
        </p:sp>
      </p:grpSp>
      <p:grpSp>
        <p:nvGrpSpPr>
          <p:cNvPr id="68" name="Group 68"/>
          <p:cNvGrpSpPr/>
          <p:nvPr/>
        </p:nvGrpSpPr>
        <p:grpSpPr>
          <a:xfrm>
            <a:off x="14317712" y="4473179"/>
            <a:ext cx="2685009" cy="362843"/>
            <a:chOff x="0" y="0"/>
            <a:chExt cx="3580012" cy="483790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3580012" cy="483790"/>
            </a:xfrm>
            <a:custGeom>
              <a:avLst/>
              <a:gdLst/>
              <a:ahLst/>
              <a:cxnLst/>
              <a:rect l="l" t="t" r="r" b="b"/>
              <a:pathLst>
                <a:path w="3580012" h="483790">
                  <a:moveTo>
                    <a:pt x="0" y="0"/>
                  </a:moveTo>
                  <a:lnTo>
                    <a:pt x="3580012" y="0"/>
                  </a:lnTo>
                  <a:lnTo>
                    <a:pt x="3580012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0" name="TextBox 70"/>
            <p:cNvSpPr txBox="1"/>
            <p:nvPr/>
          </p:nvSpPr>
          <p:spPr>
            <a:xfrm>
              <a:off x="0" y="-66675"/>
              <a:ext cx="3580012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0.902</a:t>
              </a:r>
            </a:p>
          </p:txBody>
        </p:sp>
      </p:grpSp>
      <p:grpSp>
        <p:nvGrpSpPr>
          <p:cNvPr id="71" name="Group 71"/>
          <p:cNvGrpSpPr/>
          <p:nvPr/>
        </p:nvGrpSpPr>
        <p:grpSpPr>
          <a:xfrm>
            <a:off x="1001762" y="5015656"/>
            <a:ext cx="16284476" cy="722114"/>
            <a:chOff x="0" y="0"/>
            <a:chExt cx="21712635" cy="962818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21712682" cy="962787"/>
            </a:xfrm>
            <a:custGeom>
              <a:avLst/>
              <a:gdLst/>
              <a:ahLst/>
              <a:cxnLst/>
              <a:rect l="l" t="t" r="r" b="b"/>
              <a:pathLst>
                <a:path w="21712682" h="962787">
                  <a:moveTo>
                    <a:pt x="0" y="0"/>
                  </a:moveTo>
                  <a:lnTo>
                    <a:pt x="21712682" y="0"/>
                  </a:lnTo>
                  <a:lnTo>
                    <a:pt x="21712682" y="962787"/>
                  </a:lnTo>
                  <a:lnTo>
                    <a:pt x="0" y="9627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3" name="Group 73"/>
          <p:cNvGrpSpPr/>
          <p:nvPr/>
        </p:nvGrpSpPr>
        <p:grpSpPr>
          <a:xfrm>
            <a:off x="1285875" y="5195292"/>
            <a:ext cx="2207865" cy="362842"/>
            <a:chOff x="0" y="0"/>
            <a:chExt cx="2943820" cy="483790"/>
          </a:xfrm>
        </p:grpSpPr>
        <p:sp>
          <p:nvSpPr>
            <p:cNvPr id="74" name="Freeform 74"/>
            <p:cNvSpPr/>
            <p:nvPr/>
          </p:nvSpPr>
          <p:spPr>
            <a:xfrm>
              <a:off x="0" y="0"/>
              <a:ext cx="2943820" cy="483790"/>
            </a:xfrm>
            <a:custGeom>
              <a:avLst/>
              <a:gdLst/>
              <a:ahLst/>
              <a:cxnLst/>
              <a:rect l="l" t="t" r="r" b="b"/>
              <a:pathLst>
                <a:path w="2943820" h="483790">
                  <a:moveTo>
                    <a:pt x="0" y="0"/>
                  </a:moveTo>
                  <a:lnTo>
                    <a:pt x="2943820" y="0"/>
                  </a:lnTo>
                  <a:lnTo>
                    <a:pt x="294382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5" name="TextBox 75"/>
            <p:cNvSpPr txBox="1"/>
            <p:nvPr/>
          </p:nvSpPr>
          <p:spPr>
            <a:xfrm>
              <a:off x="0" y="-66675"/>
              <a:ext cx="294382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SVC</a:t>
              </a:r>
            </a:p>
          </p:txBody>
        </p:sp>
      </p:grpSp>
      <p:grpSp>
        <p:nvGrpSpPr>
          <p:cNvPr id="76" name="Group 76"/>
          <p:cNvGrpSpPr/>
          <p:nvPr/>
        </p:nvGrpSpPr>
        <p:grpSpPr>
          <a:xfrm>
            <a:off x="4070300" y="5195292"/>
            <a:ext cx="2203102" cy="362842"/>
            <a:chOff x="0" y="0"/>
            <a:chExt cx="2937470" cy="483790"/>
          </a:xfrm>
        </p:grpSpPr>
        <p:sp>
          <p:nvSpPr>
            <p:cNvPr id="77" name="Freeform 77"/>
            <p:cNvSpPr/>
            <p:nvPr/>
          </p:nvSpPr>
          <p:spPr>
            <a:xfrm>
              <a:off x="0" y="0"/>
              <a:ext cx="2937470" cy="483790"/>
            </a:xfrm>
            <a:custGeom>
              <a:avLst/>
              <a:gdLst/>
              <a:ahLst/>
              <a:cxnLst/>
              <a:rect l="l" t="t" r="r" b="b"/>
              <a:pathLst>
                <a:path w="2937470" h="483790">
                  <a:moveTo>
                    <a:pt x="0" y="0"/>
                  </a:moveTo>
                  <a:lnTo>
                    <a:pt x="2937470" y="0"/>
                  </a:lnTo>
                  <a:lnTo>
                    <a:pt x="293747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TextBox 78"/>
            <p:cNvSpPr txBox="1"/>
            <p:nvPr/>
          </p:nvSpPr>
          <p:spPr>
            <a:xfrm>
              <a:off x="0" y="-66675"/>
              <a:ext cx="293747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0.93</a:t>
              </a:r>
            </a:p>
          </p:txBody>
        </p:sp>
      </p:grpSp>
      <p:grpSp>
        <p:nvGrpSpPr>
          <p:cNvPr id="79" name="Group 79"/>
          <p:cNvGrpSpPr/>
          <p:nvPr/>
        </p:nvGrpSpPr>
        <p:grpSpPr>
          <a:xfrm>
            <a:off x="6849964" y="5195292"/>
            <a:ext cx="2201466" cy="362842"/>
            <a:chOff x="0" y="0"/>
            <a:chExt cx="2935288" cy="483790"/>
          </a:xfrm>
        </p:grpSpPr>
        <p:sp>
          <p:nvSpPr>
            <p:cNvPr id="80" name="Freeform 80"/>
            <p:cNvSpPr/>
            <p:nvPr/>
          </p:nvSpPr>
          <p:spPr>
            <a:xfrm>
              <a:off x="0" y="0"/>
              <a:ext cx="2935288" cy="483790"/>
            </a:xfrm>
            <a:custGeom>
              <a:avLst/>
              <a:gdLst/>
              <a:ahLst/>
              <a:cxnLst/>
              <a:rect l="l" t="t" r="r" b="b"/>
              <a:pathLst>
                <a:path w="2935288" h="483790">
                  <a:moveTo>
                    <a:pt x="0" y="0"/>
                  </a:moveTo>
                  <a:lnTo>
                    <a:pt x="2935288" y="0"/>
                  </a:lnTo>
                  <a:lnTo>
                    <a:pt x="2935288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TextBox 81"/>
            <p:cNvSpPr txBox="1"/>
            <p:nvPr/>
          </p:nvSpPr>
          <p:spPr>
            <a:xfrm>
              <a:off x="0" y="-66675"/>
              <a:ext cx="2935288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0.93</a:t>
              </a:r>
            </a:p>
          </p:txBody>
        </p:sp>
      </p:grpSp>
      <p:grpSp>
        <p:nvGrpSpPr>
          <p:cNvPr id="82" name="Group 82"/>
          <p:cNvGrpSpPr/>
          <p:nvPr/>
        </p:nvGrpSpPr>
        <p:grpSpPr>
          <a:xfrm>
            <a:off x="9627989" y="5195292"/>
            <a:ext cx="1507777" cy="362842"/>
            <a:chOff x="0" y="0"/>
            <a:chExt cx="2010370" cy="483790"/>
          </a:xfrm>
        </p:grpSpPr>
        <p:sp>
          <p:nvSpPr>
            <p:cNvPr id="83" name="Freeform 83"/>
            <p:cNvSpPr/>
            <p:nvPr/>
          </p:nvSpPr>
          <p:spPr>
            <a:xfrm>
              <a:off x="0" y="0"/>
              <a:ext cx="2010370" cy="483790"/>
            </a:xfrm>
            <a:custGeom>
              <a:avLst/>
              <a:gdLst/>
              <a:ahLst/>
              <a:cxnLst/>
              <a:rect l="l" t="t" r="r" b="b"/>
              <a:pathLst>
                <a:path w="2010370" h="483790">
                  <a:moveTo>
                    <a:pt x="0" y="0"/>
                  </a:moveTo>
                  <a:lnTo>
                    <a:pt x="2010370" y="0"/>
                  </a:lnTo>
                  <a:lnTo>
                    <a:pt x="201037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TextBox 84"/>
            <p:cNvSpPr txBox="1"/>
            <p:nvPr/>
          </p:nvSpPr>
          <p:spPr>
            <a:xfrm>
              <a:off x="0" y="-66675"/>
              <a:ext cx="201037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0.88</a:t>
              </a:r>
            </a:p>
          </p:txBody>
        </p:sp>
      </p:grpSp>
      <p:grpSp>
        <p:nvGrpSpPr>
          <p:cNvPr id="85" name="Group 85"/>
          <p:cNvGrpSpPr/>
          <p:nvPr/>
        </p:nvGrpSpPr>
        <p:grpSpPr>
          <a:xfrm>
            <a:off x="11712328" y="5195292"/>
            <a:ext cx="2028825" cy="362842"/>
            <a:chOff x="0" y="0"/>
            <a:chExt cx="2705100" cy="483790"/>
          </a:xfrm>
        </p:grpSpPr>
        <p:sp>
          <p:nvSpPr>
            <p:cNvPr id="86" name="Freeform 86"/>
            <p:cNvSpPr/>
            <p:nvPr/>
          </p:nvSpPr>
          <p:spPr>
            <a:xfrm>
              <a:off x="0" y="0"/>
              <a:ext cx="2705100" cy="483790"/>
            </a:xfrm>
            <a:custGeom>
              <a:avLst/>
              <a:gdLst/>
              <a:ahLst/>
              <a:cxnLst/>
              <a:rect l="l" t="t" r="r" b="b"/>
              <a:pathLst>
                <a:path w="2705100" h="483790">
                  <a:moveTo>
                    <a:pt x="0" y="0"/>
                  </a:moveTo>
                  <a:lnTo>
                    <a:pt x="2705100" y="0"/>
                  </a:lnTo>
                  <a:lnTo>
                    <a:pt x="270510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7" name="TextBox 87"/>
            <p:cNvSpPr txBox="1"/>
            <p:nvPr/>
          </p:nvSpPr>
          <p:spPr>
            <a:xfrm>
              <a:off x="0" y="-66675"/>
              <a:ext cx="270510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0.90</a:t>
              </a:r>
            </a:p>
          </p:txBody>
        </p:sp>
      </p:grpSp>
      <p:grpSp>
        <p:nvGrpSpPr>
          <p:cNvPr id="88" name="Group 88"/>
          <p:cNvGrpSpPr/>
          <p:nvPr/>
        </p:nvGrpSpPr>
        <p:grpSpPr>
          <a:xfrm>
            <a:off x="14317712" y="5195292"/>
            <a:ext cx="2685009" cy="362842"/>
            <a:chOff x="0" y="0"/>
            <a:chExt cx="3580012" cy="483790"/>
          </a:xfrm>
        </p:grpSpPr>
        <p:sp>
          <p:nvSpPr>
            <p:cNvPr id="89" name="Freeform 89"/>
            <p:cNvSpPr/>
            <p:nvPr/>
          </p:nvSpPr>
          <p:spPr>
            <a:xfrm>
              <a:off x="0" y="0"/>
              <a:ext cx="3580012" cy="483790"/>
            </a:xfrm>
            <a:custGeom>
              <a:avLst/>
              <a:gdLst/>
              <a:ahLst/>
              <a:cxnLst/>
              <a:rect l="l" t="t" r="r" b="b"/>
              <a:pathLst>
                <a:path w="3580012" h="483790">
                  <a:moveTo>
                    <a:pt x="0" y="0"/>
                  </a:moveTo>
                  <a:lnTo>
                    <a:pt x="3580012" y="0"/>
                  </a:lnTo>
                  <a:lnTo>
                    <a:pt x="3580012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0" name="TextBox 90"/>
            <p:cNvSpPr txBox="1"/>
            <p:nvPr/>
          </p:nvSpPr>
          <p:spPr>
            <a:xfrm>
              <a:off x="0" y="-66675"/>
              <a:ext cx="3580012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0.902</a:t>
              </a:r>
            </a:p>
          </p:txBody>
        </p:sp>
      </p:grpSp>
      <p:grpSp>
        <p:nvGrpSpPr>
          <p:cNvPr id="91" name="Group 91"/>
          <p:cNvGrpSpPr/>
          <p:nvPr/>
        </p:nvGrpSpPr>
        <p:grpSpPr>
          <a:xfrm>
            <a:off x="1001762" y="5737771"/>
            <a:ext cx="16284476" cy="722114"/>
            <a:chOff x="0" y="0"/>
            <a:chExt cx="21712635" cy="962818"/>
          </a:xfrm>
        </p:grpSpPr>
        <p:sp>
          <p:nvSpPr>
            <p:cNvPr id="92" name="Freeform 92"/>
            <p:cNvSpPr/>
            <p:nvPr/>
          </p:nvSpPr>
          <p:spPr>
            <a:xfrm>
              <a:off x="0" y="0"/>
              <a:ext cx="21712682" cy="962787"/>
            </a:xfrm>
            <a:custGeom>
              <a:avLst/>
              <a:gdLst/>
              <a:ahLst/>
              <a:cxnLst/>
              <a:rect l="l" t="t" r="r" b="b"/>
              <a:pathLst>
                <a:path w="21712682" h="962787">
                  <a:moveTo>
                    <a:pt x="0" y="0"/>
                  </a:moveTo>
                  <a:lnTo>
                    <a:pt x="21712682" y="0"/>
                  </a:lnTo>
                  <a:lnTo>
                    <a:pt x="21712682" y="962787"/>
                  </a:lnTo>
                  <a:lnTo>
                    <a:pt x="0" y="962787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3" name="Group 93"/>
          <p:cNvGrpSpPr/>
          <p:nvPr/>
        </p:nvGrpSpPr>
        <p:grpSpPr>
          <a:xfrm>
            <a:off x="1285875" y="5917406"/>
            <a:ext cx="2207865" cy="362842"/>
            <a:chOff x="0" y="0"/>
            <a:chExt cx="2943820" cy="483790"/>
          </a:xfrm>
        </p:grpSpPr>
        <p:sp>
          <p:nvSpPr>
            <p:cNvPr id="94" name="Freeform 94"/>
            <p:cNvSpPr/>
            <p:nvPr/>
          </p:nvSpPr>
          <p:spPr>
            <a:xfrm>
              <a:off x="0" y="0"/>
              <a:ext cx="2943820" cy="483790"/>
            </a:xfrm>
            <a:custGeom>
              <a:avLst/>
              <a:gdLst/>
              <a:ahLst/>
              <a:cxnLst/>
              <a:rect l="l" t="t" r="r" b="b"/>
              <a:pathLst>
                <a:path w="2943820" h="483790">
                  <a:moveTo>
                    <a:pt x="0" y="0"/>
                  </a:moveTo>
                  <a:lnTo>
                    <a:pt x="2943820" y="0"/>
                  </a:lnTo>
                  <a:lnTo>
                    <a:pt x="294382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5" name="TextBox 95"/>
            <p:cNvSpPr txBox="1"/>
            <p:nvPr/>
          </p:nvSpPr>
          <p:spPr>
            <a:xfrm>
              <a:off x="0" y="-66675"/>
              <a:ext cx="294382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Logistic Regression</a:t>
              </a:r>
            </a:p>
          </p:txBody>
        </p:sp>
      </p:grpSp>
      <p:grpSp>
        <p:nvGrpSpPr>
          <p:cNvPr id="96" name="Group 96"/>
          <p:cNvGrpSpPr/>
          <p:nvPr/>
        </p:nvGrpSpPr>
        <p:grpSpPr>
          <a:xfrm>
            <a:off x="4070300" y="5917406"/>
            <a:ext cx="2203102" cy="362842"/>
            <a:chOff x="0" y="0"/>
            <a:chExt cx="2937470" cy="483790"/>
          </a:xfrm>
        </p:grpSpPr>
        <p:sp>
          <p:nvSpPr>
            <p:cNvPr id="97" name="Freeform 97"/>
            <p:cNvSpPr/>
            <p:nvPr/>
          </p:nvSpPr>
          <p:spPr>
            <a:xfrm>
              <a:off x="0" y="0"/>
              <a:ext cx="2937470" cy="483790"/>
            </a:xfrm>
            <a:custGeom>
              <a:avLst/>
              <a:gdLst/>
              <a:ahLst/>
              <a:cxnLst/>
              <a:rect l="l" t="t" r="r" b="b"/>
              <a:pathLst>
                <a:path w="2937470" h="483790">
                  <a:moveTo>
                    <a:pt x="0" y="0"/>
                  </a:moveTo>
                  <a:lnTo>
                    <a:pt x="2937470" y="0"/>
                  </a:lnTo>
                  <a:lnTo>
                    <a:pt x="293747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8" name="TextBox 98"/>
            <p:cNvSpPr txBox="1"/>
            <p:nvPr/>
          </p:nvSpPr>
          <p:spPr>
            <a:xfrm>
              <a:off x="0" y="-66675"/>
              <a:ext cx="293747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0.94</a:t>
              </a:r>
            </a:p>
          </p:txBody>
        </p:sp>
      </p:grpSp>
      <p:grpSp>
        <p:nvGrpSpPr>
          <p:cNvPr id="99" name="Group 99"/>
          <p:cNvGrpSpPr/>
          <p:nvPr/>
        </p:nvGrpSpPr>
        <p:grpSpPr>
          <a:xfrm>
            <a:off x="6849964" y="5917406"/>
            <a:ext cx="2201466" cy="362842"/>
            <a:chOff x="0" y="0"/>
            <a:chExt cx="2935288" cy="483790"/>
          </a:xfrm>
        </p:grpSpPr>
        <p:sp>
          <p:nvSpPr>
            <p:cNvPr id="100" name="Freeform 100"/>
            <p:cNvSpPr/>
            <p:nvPr/>
          </p:nvSpPr>
          <p:spPr>
            <a:xfrm>
              <a:off x="0" y="0"/>
              <a:ext cx="2935288" cy="483790"/>
            </a:xfrm>
            <a:custGeom>
              <a:avLst/>
              <a:gdLst/>
              <a:ahLst/>
              <a:cxnLst/>
              <a:rect l="l" t="t" r="r" b="b"/>
              <a:pathLst>
                <a:path w="2935288" h="483790">
                  <a:moveTo>
                    <a:pt x="0" y="0"/>
                  </a:moveTo>
                  <a:lnTo>
                    <a:pt x="2935288" y="0"/>
                  </a:lnTo>
                  <a:lnTo>
                    <a:pt x="2935288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1" name="TextBox 101"/>
            <p:cNvSpPr txBox="1"/>
            <p:nvPr/>
          </p:nvSpPr>
          <p:spPr>
            <a:xfrm>
              <a:off x="0" y="-66675"/>
              <a:ext cx="2935288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0.88</a:t>
              </a:r>
            </a:p>
          </p:txBody>
        </p:sp>
      </p:grpSp>
      <p:grpSp>
        <p:nvGrpSpPr>
          <p:cNvPr id="102" name="Group 102"/>
          <p:cNvGrpSpPr/>
          <p:nvPr/>
        </p:nvGrpSpPr>
        <p:grpSpPr>
          <a:xfrm>
            <a:off x="9627989" y="5917406"/>
            <a:ext cx="1507777" cy="362842"/>
            <a:chOff x="0" y="0"/>
            <a:chExt cx="2010370" cy="483790"/>
          </a:xfrm>
        </p:grpSpPr>
        <p:sp>
          <p:nvSpPr>
            <p:cNvPr id="103" name="Freeform 103"/>
            <p:cNvSpPr/>
            <p:nvPr/>
          </p:nvSpPr>
          <p:spPr>
            <a:xfrm>
              <a:off x="0" y="0"/>
              <a:ext cx="2010370" cy="483790"/>
            </a:xfrm>
            <a:custGeom>
              <a:avLst/>
              <a:gdLst/>
              <a:ahLst/>
              <a:cxnLst/>
              <a:rect l="l" t="t" r="r" b="b"/>
              <a:pathLst>
                <a:path w="2010370" h="483790">
                  <a:moveTo>
                    <a:pt x="0" y="0"/>
                  </a:moveTo>
                  <a:lnTo>
                    <a:pt x="2010370" y="0"/>
                  </a:lnTo>
                  <a:lnTo>
                    <a:pt x="201037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4" name="TextBox 104"/>
            <p:cNvSpPr txBox="1"/>
            <p:nvPr/>
          </p:nvSpPr>
          <p:spPr>
            <a:xfrm>
              <a:off x="0" y="-66675"/>
              <a:ext cx="201037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0.91</a:t>
              </a:r>
            </a:p>
          </p:txBody>
        </p:sp>
      </p:grpSp>
      <p:grpSp>
        <p:nvGrpSpPr>
          <p:cNvPr id="105" name="Group 105"/>
          <p:cNvGrpSpPr/>
          <p:nvPr/>
        </p:nvGrpSpPr>
        <p:grpSpPr>
          <a:xfrm>
            <a:off x="11712328" y="5917406"/>
            <a:ext cx="2028825" cy="362842"/>
            <a:chOff x="0" y="0"/>
            <a:chExt cx="2705100" cy="483790"/>
          </a:xfrm>
        </p:grpSpPr>
        <p:sp>
          <p:nvSpPr>
            <p:cNvPr id="106" name="Freeform 106"/>
            <p:cNvSpPr/>
            <p:nvPr/>
          </p:nvSpPr>
          <p:spPr>
            <a:xfrm>
              <a:off x="0" y="0"/>
              <a:ext cx="2705100" cy="483790"/>
            </a:xfrm>
            <a:custGeom>
              <a:avLst/>
              <a:gdLst/>
              <a:ahLst/>
              <a:cxnLst/>
              <a:rect l="l" t="t" r="r" b="b"/>
              <a:pathLst>
                <a:path w="2705100" h="483790">
                  <a:moveTo>
                    <a:pt x="0" y="0"/>
                  </a:moveTo>
                  <a:lnTo>
                    <a:pt x="2705100" y="0"/>
                  </a:lnTo>
                  <a:lnTo>
                    <a:pt x="2705100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7" name="TextBox 107"/>
            <p:cNvSpPr txBox="1"/>
            <p:nvPr/>
          </p:nvSpPr>
          <p:spPr>
            <a:xfrm>
              <a:off x="0" y="-66675"/>
              <a:ext cx="2705100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0.89</a:t>
              </a:r>
            </a:p>
          </p:txBody>
        </p:sp>
      </p:grpSp>
      <p:grpSp>
        <p:nvGrpSpPr>
          <p:cNvPr id="108" name="Group 108"/>
          <p:cNvGrpSpPr/>
          <p:nvPr/>
        </p:nvGrpSpPr>
        <p:grpSpPr>
          <a:xfrm>
            <a:off x="14317712" y="5917406"/>
            <a:ext cx="2685009" cy="362842"/>
            <a:chOff x="0" y="0"/>
            <a:chExt cx="3580012" cy="483790"/>
          </a:xfrm>
        </p:grpSpPr>
        <p:sp>
          <p:nvSpPr>
            <p:cNvPr id="109" name="Freeform 109"/>
            <p:cNvSpPr/>
            <p:nvPr/>
          </p:nvSpPr>
          <p:spPr>
            <a:xfrm>
              <a:off x="0" y="0"/>
              <a:ext cx="3580012" cy="483790"/>
            </a:xfrm>
            <a:custGeom>
              <a:avLst/>
              <a:gdLst/>
              <a:ahLst/>
              <a:cxnLst/>
              <a:rect l="l" t="t" r="r" b="b"/>
              <a:pathLst>
                <a:path w="3580012" h="483790">
                  <a:moveTo>
                    <a:pt x="0" y="0"/>
                  </a:moveTo>
                  <a:lnTo>
                    <a:pt x="3580012" y="0"/>
                  </a:lnTo>
                  <a:lnTo>
                    <a:pt x="3580012" y="483790"/>
                  </a:lnTo>
                  <a:lnTo>
                    <a:pt x="0" y="4837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0" name="TextBox 110"/>
            <p:cNvSpPr txBox="1"/>
            <p:nvPr/>
          </p:nvSpPr>
          <p:spPr>
            <a:xfrm>
              <a:off x="0" y="-66675"/>
              <a:ext cx="3580012" cy="55046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812"/>
                </a:lnSpc>
              </a:pPr>
              <a:r>
                <a:rPr lang="en-US" sz="1750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0.885</a:t>
              </a:r>
            </a:p>
          </p:txBody>
        </p:sp>
      </p:grpSp>
      <p:grpSp>
        <p:nvGrpSpPr>
          <p:cNvPr id="111" name="Group 111"/>
          <p:cNvGrpSpPr/>
          <p:nvPr/>
        </p:nvGrpSpPr>
        <p:grpSpPr>
          <a:xfrm>
            <a:off x="992238" y="6788349"/>
            <a:ext cx="16303526" cy="453629"/>
            <a:chOff x="0" y="0"/>
            <a:chExt cx="21738035" cy="604838"/>
          </a:xfrm>
        </p:grpSpPr>
        <p:sp>
          <p:nvSpPr>
            <p:cNvPr id="112" name="Freeform 112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3" name="TextBox 113"/>
            <p:cNvSpPr txBox="1"/>
            <p:nvPr/>
          </p:nvSpPr>
          <p:spPr>
            <a:xfrm>
              <a:off x="0" y="-95250"/>
              <a:ext cx="21738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AutoNum type="arabicPeriod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Logistic Regression : High recall, interpretable.</a:t>
              </a:r>
            </a:p>
          </p:txBody>
        </p:sp>
      </p:grpSp>
      <p:grpSp>
        <p:nvGrpSpPr>
          <p:cNvPr id="114" name="Group 114"/>
          <p:cNvGrpSpPr/>
          <p:nvPr/>
        </p:nvGrpSpPr>
        <p:grpSpPr>
          <a:xfrm>
            <a:off x="992238" y="7341096"/>
            <a:ext cx="16303526" cy="453629"/>
            <a:chOff x="0" y="0"/>
            <a:chExt cx="21738035" cy="604838"/>
          </a:xfrm>
        </p:grpSpPr>
        <p:sp>
          <p:nvSpPr>
            <p:cNvPr id="115" name="Freeform 115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6" name="TextBox 116"/>
            <p:cNvSpPr txBox="1"/>
            <p:nvPr/>
          </p:nvSpPr>
          <p:spPr>
            <a:xfrm>
              <a:off x="0" y="-95250"/>
              <a:ext cx="21738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AutoNum type="arabicPeriod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Random Forest : High precision, robust to overfitting.</a:t>
              </a:r>
            </a:p>
          </p:txBody>
        </p:sp>
      </p:grpSp>
      <p:grpSp>
        <p:nvGrpSpPr>
          <p:cNvPr id="117" name="Group 117"/>
          <p:cNvGrpSpPr/>
          <p:nvPr/>
        </p:nvGrpSpPr>
        <p:grpSpPr>
          <a:xfrm>
            <a:off x="992238" y="7893844"/>
            <a:ext cx="16303526" cy="453629"/>
            <a:chOff x="0" y="0"/>
            <a:chExt cx="21738035" cy="604838"/>
          </a:xfrm>
        </p:grpSpPr>
        <p:sp>
          <p:nvSpPr>
            <p:cNvPr id="118" name="Freeform 118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9" name="TextBox 119"/>
            <p:cNvSpPr txBox="1"/>
            <p:nvPr/>
          </p:nvSpPr>
          <p:spPr>
            <a:xfrm>
              <a:off x="0" y="-95250"/>
              <a:ext cx="21738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AutoNum type="arabicPeriod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SVC : Balanced and effective with proper scaling.</a:t>
              </a:r>
            </a:p>
          </p:txBody>
        </p:sp>
      </p:grpSp>
      <p:grpSp>
        <p:nvGrpSpPr>
          <p:cNvPr id="120" name="Group 120"/>
          <p:cNvGrpSpPr/>
          <p:nvPr/>
        </p:nvGrpSpPr>
        <p:grpSpPr>
          <a:xfrm>
            <a:off x="992238" y="8446591"/>
            <a:ext cx="16303526" cy="453629"/>
            <a:chOff x="0" y="0"/>
            <a:chExt cx="21738035" cy="604838"/>
          </a:xfrm>
        </p:grpSpPr>
        <p:sp>
          <p:nvSpPr>
            <p:cNvPr id="121" name="Freeform 121"/>
            <p:cNvSpPr/>
            <p:nvPr/>
          </p:nvSpPr>
          <p:spPr>
            <a:xfrm>
              <a:off x="0" y="0"/>
              <a:ext cx="21738034" cy="604838"/>
            </a:xfrm>
            <a:custGeom>
              <a:avLst/>
              <a:gdLst/>
              <a:ahLst/>
              <a:cxnLst/>
              <a:rect l="l" t="t" r="r" b="b"/>
              <a:pathLst>
                <a:path w="21738034" h="604838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2" name="TextBox 122"/>
            <p:cNvSpPr txBox="1"/>
            <p:nvPr/>
          </p:nvSpPr>
          <p:spPr>
            <a:xfrm>
              <a:off x="0" y="-95250"/>
              <a:ext cx="21738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AutoNum type="arabicPeriod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KNN : Highest accuracy, sensitive to feature scaling.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101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1D1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 descr="preencoded.png"/>
          <p:cNvSpPr/>
          <p:nvPr/>
        </p:nvSpPr>
        <p:spPr>
          <a:xfrm>
            <a:off x="11087100" y="0"/>
            <a:ext cx="7200900" cy="10287000"/>
          </a:xfrm>
          <a:custGeom>
            <a:avLst/>
            <a:gdLst/>
            <a:ahLst/>
            <a:cxnLst/>
            <a:rect l="l" t="t" r="r" b="b"/>
            <a:pathLst>
              <a:path w="7200900" h="10287000">
                <a:moveTo>
                  <a:pt x="0" y="0"/>
                </a:moveTo>
                <a:lnTo>
                  <a:pt x="7200900" y="0"/>
                </a:lnTo>
                <a:lnTo>
                  <a:pt x="72009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992238" y="3238500"/>
            <a:ext cx="7603926" cy="885974"/>
            <a:chOff x="0" y="0"/>
            <a:chExt cx="10138568" cy="118129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138568" cy="1181298"/>
            </a:xfrm>
            <a:custGeom>
              <a:avLst/>
              <a:gdLst/>
              <a:ahLst/>
              <a:cxnLst/>
              <a:rect l="l" t="t" r="r" b="b"/>
              <a:pathLst>
                <a:path w="10138568" h="1181298">
                  <a:moveTo>
                    <a:pt x="0" y="0"/>
                  </a:moveTo>
                  <a:lnTo>
                    <a:pt x="10138568" y="0"/>
                  </a:lnTo>
                  <a:lnTo>
                    <a:pt x="10138568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10138568" cy="123844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937"/>
                </a:lnSpc>
              </a:pPr>
              <a:r>
                <a:rPr lang="en-US" sz="5562" b="1">
                  <a:solidFill>
                    <a:srgbClr val="E1E5CD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Real-World Application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2238" y="5019526"/>
            <a:ext cx="9445526" cy="453629"/>
            <a:chOff x="0" y="0"/>
            <a:chExt cx="12594035" cy="60483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Logistic Regression in clinics needing transparency.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92238" y="5572274"/>
            <a:ext cx="9445526" cy="453629"/>
            <a:chOff x="0" y="0"/>
            <a:chExt cx="12594035" cy="60483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KNN or SVC where slight accuracy gains are critical.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92238" y="6125021"/>
            <a:ext cx="9445526" cy="453629"/>
            <a:chOff x="0" y="0"/>
            <a:chExt cx="12594035" cy="604838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2594035" cy="604838"/>
            </a:xfrm>
            <a:custGeom>
              <a:avLst/>
              <a:gdLst/>
              <a:ahLst/>
              <a:cxnLst/>
              <a:rect l="l" t="t" r="r" b="b"/>
              <a:pathLst>
                <a:path w="12594035" h="604838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95250"/>
              <a:ext cx="12594035" cy="70008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9902" lvl="1" indent="-164951" algn="l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C2C4B5"/>
                  </a:solidFill>
                  <a:latin typeface="Bitter"/>
                  <a:ea typeface="Bitter"/>
                  <a:cs typeface="Bitter"/>
                  <a:sym typeface="Bitter"/>
                </a:rPr>
                <a:t>Random Forest in automated pipelines with large datasets.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458</Words>
  <Application>Microsoft Office PowerPoint</Application>
  <PresentationFormat>Custom</PresentationFormat>
  <Paragraphs>116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Bitter Italics</vt:lpstr>
      <vt:lpstr>Bitter Bold</vt:lpstr>
      <vt:lpstr>Arimo Bold</vt:lpstr>
      <vt:lpstr>Bitter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Predictive-Modeling-for-Heart-Disease-Diagnosis-Using-Machine-Learning (1).pptx</dc:title>
  <cp:lastModifiedBy>Ramiz Allahverdiyev (Mehdi)</cp:lastModifiedBy>
  <cp:revision>2</cp:revision>
  <dcterms:created xsi:type="dcterms:W3CDTF">2006-08-16T00:00:00Z</dcterms:created>
  <dcterms:modified xsi:type="dcterms:W3CDTF">2025-05-26T08:13:56Z</dcterms:modified>
  <dc:identifier>DAGoiPvleJg</dc:identifier>
</cp:coreProperties>
</file>

<file path=docProps/thumbnail.jpeg>
</file>